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88" r:id="rId2"/>
    <p:sldId id="256" r:id="rId3"/>
    <p:sldId id="258" r:id="rId4"/>
    <p:sldId id="281" r:id="rId5"/>
    <p:sldId id="284" r:id="rId6"/>
    <p:sldId id="259" r:id="rId7"/>
    <p:sldId id="282" r:id="rId8"/>
    <p:sldId id="283" r:id="rId9"/>
    <p:sldId id="287" r:id="rId10"/>
    <p:sldId id="263" r:id="rId11"/>
    <p:sldId id="266" r:id="rId12"/>
    <p:sldId id="285" r:id="rId13"/>
    <p:sldId id="267" r:id="rId14"/>
    <p:sldId id="286" r:id="rId15"/>
    <p:sldId id="271" r:id="rId16"/>
    <p:sldId id="272" r:id="rId17"/>
    <p:sldId id="273" r:id="rId18"/>
    <p:sldId id="278" r:id="rId19"/>
    <p:sldId id="279" r:id="rId20"/>
    <p:sldId id="28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744CB0-E8B4-5546-99E5-D59B04A2AA01}">
          <p14:sldIdLst>
            <p14:sldId id="256"/>
            <p14:sldId id="257"/>
            <p14:sldId id="258"/>
            <p14:sldId id="281"/>
            <p14:sldId id="284"/>
            <p14:sldId id="259"/>
            <p14:sldId id="282"/>
            <p14:sldId id="283"/>
            <p14:sldId id="287"/>
            <p14:sldId id="263"/>
            <p14:sldId id="266"/>
            <p14:sldId id="285"/>
            <p14:sldId id="267"/>
            <p14:sldId id="286"/>
            <p14:sldId id="270"/>
            <p14:sldId id="269"/>
            <p14:sldId id="271"/>
            <p14:sldId id="272"/>
            <p14:sldId id="273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0"/>
    <p:restoredTop sz="94663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5F585-C0A0-4BE3-9C49-E8B2C7216352}" type="datetimeFigureOut">
              <a:rPr lang="en-US" smtClean="0"/>
              <a:pPr/>
              <a:t>7/23/2022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530B-BECC-4F2D-8746-69F9494D1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530B-BECC-4F2D-8746-69F9494D123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BDA208C-0688-451A-BF7D-CB40AAA901C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5742-A09E-4108-97F0-EC14CBAB3DD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D853BE-A1DA-4E80-A1E7-8B16AD483E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6DA7B-245A-4581-9C64-12541CBEEEE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BA80E-3BFD-472F-AE02-49E3938DE3F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657D-427E-49A8-AE2B-01495987257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922-3B73-47B7-AFF6-98D87648B9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5FAF-C9CB-4BC9-9447-470DEB033C1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0799C-F568-49FA-B969-71232FD780A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41A66-284C-4A22-A49E-DC0CACB3BC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B6D9-72D8-48FE-89F1-8A6E90EFC9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en-US" smtClean="0"/>
              <a:t>© Kenneth A. Reinert, Cambridge University Press 2021</a:t>
            </a:r>
            <a:endParaRPr lang="en-US" alt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4241F1-C488-4FAA-B18B-3106F568F3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58605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Course code- ECONA306</a:t>
            </a:r>
          </a:p>
          <a:p>
            <a:r>
              <a:rPr lang="en-US" dirty="0" smtClean="0"/>
              <a:t>Class- BA 3</a:t>
            </a:r>
            <a:r>
              <a:rPr lang="en-US" baseline="30000" dirty="0" smtClean="0"/>
              <a:t>rd</a:t>
            </a:r>
            <a:r>
              <a:rPr lang="en-US" dirty="0" smtClean="0"/>
              <a:t> year</a:t>
            </a:r>
          </a:p>
          <a:p>
            <a:r>
              <a:rPr lang="en-US" dirty="0" smtClean="0"/>
              <a:t>Discipline Specific Elective</a:t>
            </a:r>
          </a:p>
          <a:p>
            <a:r>
              <a:rPr lang="en-US" dirty="0" smtClean="0"/>
              <a:t>Session -</a:t>
            </a:r>
            <a:r>
              <a:rPr lang="en-US" dirty="0" smtClean="0"/>
              <a:t>2022-23</a:t>
            </a:r>
          </a:p>
          <a:p>
            <a:r>
              <a:rPr lang="en-US" dirty="0" err="1" smtClean="0"/>
              <a:t>Gopal</a:t>
            </a:r>
            <a:r>
              <a:rPr lang="en-US" dirty="0" smtClean="0"/>
              <a:t> </a:t>
            </a:r>
            <a:r>
              <a:rPr lang="en-US" dirty="0" err="1" smtClean="0"/>
              <a:t>Bhardwaj</a:t>
            </a:r>
            <a:endParaRPr lang="en-US" dirty="0" smtClean="0"/>
          </a:p>
          <a:p>
            <a:r>
              <a:rPr lang="en-US" sz="2800" dirty="0" smtClean="0"/>
              <a:t>Assistant Professor</a:t>
            </a:r>
          </a:p>
          <a:p>
            <a:r>
              <a:rPr lang="en-US" sz="2800" dirty="0" smtClean="0"/>
              <a:t>Dept. of Economics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14612" y="5715016"/>
            <a:ext cx="4071966" cy="914384"/>
          </a:xfrm>
        </p:spPr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INTERNATIONAL ECONOMIS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143240" y="4643446"/>
            <a:ext cx="3071834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Gopal</a:t>
            </a:r>
            <a:r>
              <a:rPr lang="en-US" dirty="0" smtClean="0"/>
              <a:t> </a:t>
            </a:r>
            <a:r>
              <a:rPr lang="en-US" dirty="0" err="1" smtClean="0"/>
              <a:t>Bhardwaj</a:t>
            </a:r>
            <a:endParaRPr lang="en-US" dirty="0" smtClean="0"/>
          </a:p>
          <a:p>
            <a:pPr algn="ctr"/>
            <a:r>
              <a:rPr lang="en-US" dirty="0" smtClean="0"/>
              <a:t>Assistant Professor</a:t>
            </a:r>
          </a:p>
          <a:p>
            <a:pPr algn="ctr"/>
            <a:r>
              <a:rPr lang="en-US" dirty="0" smtClean="0"/>
              <a:t>Dept. of Economics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 to International Economics: New Perspectives on the World Economy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</a:t>
            </a:r>
            <a:r>
              <a:rPr lang="en-US"/>
              <a:t>: Absolute Advantage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11725"/>
          </a:xfrm>
        </p:spPr>
        <p:txBody>
          <a:bodyPr/>
          <a:lstStyle/>
          <a:p>
            <a:r>
              <a:rPr lang="en-US" sz="2400" dirty="0"/>
              <a:t>This chapter makes a first step in helping you to answer these questions</a:t>
            </a:r>
          </a:p>
          <a:p>
            <a:pPr lvl="1"/>
            <a:r>
              <a:rPr lang="en-US" sz="2000" dirty="0"/>
              <a:t>Why does a country export or import a particular good or service? </a:t>
            </a:r>
          </a:p>
          <a:p>
            <a:r>
              <a:rPr lang="en-US" sz="2400" dirty="0"/>
              <a:t>Historically, the initial explanation for patterns of trade lay with the concept of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absolute advantage</a:t>
            </a:r>
            <a:r>
              <a:rPr lang="en-US" sz="2400" dirty="0"/>
              <a:t>.</a:t>
            </a:r>
          </a:p>
          <a:p>
            <a:r>
              <a:rPr lang="en-US" sz="2400" dirty="0"/>
              <a:t>Subsequently, this concept was replaced with the more powerful concept of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comparative advantage</a:t>
            </a:r>
            <a:r>
              <a:rPr lang="en-US" sz="2400" dirty="0"/>
              <a:t>.</a:t>
            </a:r>
          </a:p>
          <a:p>
            <a:r>
              <a:rPr lang="en-US" sz="2400" dirty="0"/>
              <a:t>One of the most fundamental principles of economics is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gains from trade</a:t>
            </a:r>
            <a:r>
              <a:rPr lang="en-US" sz="2400" dirty="0"/>
              <a:t>.</a:t>
            </a:r>
          </a:p>
          <a:p>
            <a:r>
              <a:rPr lang="en-US" sz="2400" dirty="0"/>
              <a:t>Two main explanations of comparative advantage:</a:t>
            </a:r>
          </a:p>
          <a:p>
            <a:pPr lvl="1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Ricardian model</a:t>
            </a:r>
          </a:p>
          <a:p>
            <a:pPr lvl="1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Heckscher-Ohlin model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8CD44-BBEE-A449-A790-FB35C3AF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Absolute Advantage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4FBEA8B-E31E-DE48-87E4-FD4475DE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A2A936-A1F7-5146-9AB9-CC5AA45D5B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idea of absolute advantage was first presented in Adam Smith’s </a:t>
                </a:r>
                <a:r>
                  <a:rPr lang="en-US" sz="2400" i="1" dirty="0"/>
                  <a:t>The Wealth of Nations</a:t>
                </a:r>
                <a:r>
                  <a:rPr lang="en-US" sz="2400" dirty="0"/>
                  <a:t>, 1776.</a:t>
                </a:r>
              </a:p>
              <a:p>
                <a:pPr lvl="1"/>
                <a:r>
                  <a:rPr lang="en-US" sz="2000" dirty="0"/>
                  <a:t>The book discredited a preceding economic philosophy known as </a:t>
                </a:r>
                <a:r>
                  <a:rPr lang="en-US" sz="2000" i="1" dirty="0">
                    <a:solidFill>
                      <a:schemeClr val="accent5">
                        <a:lumMod val="50000"/>
                      </a:schemeClr>
                    </a:solidFill>
                  </a:rPr>
                  <a:t>mercantilism</a:t>
                </a:r>
              </a:p>
              <a:p>
                <a:pPr lvl="1"/>
                <a:r>
                  <a:rPr lang="en-US" sz="2000" dirty="0">
                    <a:solidFill>
                      <a:schemeClr val="accent5">
                        <a:lumMod val="50000"/>
                      </a:schemeClr>
                    </a:solidFill>
                  </a:rPr>
                  <a:t>Absolute advantage </a:t>
                </a:r>
                <a:r>
                  <a:rPr lang="en-US" sz="2000" dirty="0"/>
                  <a:t>was one way for Smith to dispute the above notion.</a:t>
                </a:r>
              </a:p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Absolute advantage </a:t>
                </a:r>
                <a:r>
                  <a:rPr lang="en-US" sz="2400" dirty="0"/>
                  <a:t>refers to a country’s ability to produce a good or service with fewer </a:t>
                </a:r>
                <a:r>
                  <a:rPr lang="en-US" sz="2400" i="1" dirty="0"/>
                  <a:t>real</a:t>
                </a:r>
                <a:r>
                  <a:rPr lang="en-US" sz="2400" dirty="0"/>
                  <a:t> resources or inputs than another country</a:t>
                </a:r>
              </a:p>
              <a:p>
                <a:pPr lvl="1"/>
                <a:r>
                  <a:rPr lang="en-US" sz="2000" dirty="0"/>
                  <a:t>E.g.: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bSup>
                  </m:oMath>
                </a14:m>
                <a:r>
                  <a:rPr lang="en-US" sz="2000" dirty="0"/>
                  <a:t>&lt;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bSup>
                  </m:oMath>
                </a14:m>
                <a:r>
                  <a:rPr lang="en-US" sz="2000" dirty="0"/>
                  <a:t>, then Vietnam has absolute advantage in the production of rice relative to Japan.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3A2A936-A1F7-5146-9AB9-CC5AA45D5B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309" t="-1117" r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3696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D5B484-B4C7-1348-A1CB-E04F51C5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Advantage: limitations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C61635-04D0-264F-9110-7FF2D48B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7AD7FC-2053-8B4D-B10B-52EE99BDCC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principle of absolute advantage is a </a:t>
            </a:r>
            <a:r>
              <a:rPr lang="en-US" i="1" dirty="0"/>
              <a:t>policy suggestion</a:t>
            </a:r>
            <a:r>
              <a:rPr lang="en-US" dirty="0"/>
              <a:t> that countries should import goods from other countries where they are produced more efficiently.</a:t>
            </a:r>
          </a:p>
          <a:p>
            <a:r>
              <a:rPr lang="en-US" dirty="0"/>
              <a:t>However, patterns of absolute advantage are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neither necessary nor sufficient </a:t>
            </a:r>
            <a:r>
              <a:rPr lang="en-US" dirty="0"/>
              <a:t>conditions for countries to either export or import a good or service </a:t>
            </a:r>
            <a:r>
              <a:rPr lang="en-US" sz="2400" dirty="0"/>
              <a:t>(which is determined by comparative advantage to be explored in Chapters 3 and 4)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681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Supply and Demand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13C3D4-65CA-4C47-B25C-7F9B41ADF09A}"/>
              </a:ext>
            </a:extLst>
          </p:cNvPr>
          <p:cNvSpPr/>
          <p:nvPr/>
        </p:nvSpPr>
        <p:spPr>
          <a:xfrm>
            <a:off x="4343400" y="1227555"/>
            <a:ext cx="416196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Supply curve is upward sloping—firms supply more rice to the market as the price increases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Changes in price are represented in the diagram by movements along the supply curve—changes in quantity supplied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Changes in supply: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Reductions in input prices and improvements in technology shift the supply curve to the right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Increases in input prices and technology setbacks shift the supply curve to the left</a:t>
            </a:r>
          </a:p>
        </p:txBody>
      </p:sp>
      <p:pic>
        <p:nvPicPr>
          <p:cNvPr id="8" name="Picture 2" descr="D:\Upload_Haripriya\05-07-2020\reinert\JPEG\Kenneth A. Reinert_Chapter2\Kenneth A. Reinert_fig. 2_5.jpg">
            <a:extLst>
              <a:ext uri="{FF2B5EF4-FFF2-40B4-BE49-F238E27FC236}">
                <a16:creationId xmlns:a16="http://schemas.microsoft.com/office/drawing/2014/main" xmlns="" id="{B9472796-4837-904F-A335-928119849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043" y="2057400"/>
            <a:ext cx="325755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0E61F3-15B7-8F45-8C04-6DAABE27C6FF}"/>
              </a:ext>
            </a:extLst>
          </p:cNvPr>
          <p:cNvSpPr txBox="1"/>
          <p:nvPr/>
        </p:nvSpPr>
        <p:spPr>
          <a:xfrm>
            <a:off x="811161" y="5368413"/>
            <a:ext cx="380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2.5. A Domestic Rice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389989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334FF6E2-123A-964A-808B-A1CCBB7B1763}"/>
              </a:ext>
            </a:extLst>
          </p:cNvPr>
          <p:cNvSpPr txBox="1">
            <a:spLocks/>
          </p:cNvSpPr>
          <p:nvPr/>
        </p:nvSpPr>
        <p:spPr bwMode="auto">
          <a:xfrm>
            <a:off x="4114800" y="1219199"/>
            <a:ext cx="4123403" cy="503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Demand curve is downward sloping—consumers demand less rice from market as price increases</a:t>
            </a:r>
          </a:p>
          <a:p>
            <a:pPr lvl="1"/>
            <a:r>
              <a:rPr lang="en-US" sz="1800" kern="0" dirty="0"/>
              <a:t>Changes in price are represented by movements along the demand curve—changes in quantity demanded</a:t>
            </a:r>
          </a:p>
          <a:p>
            <a:r>
              <a:rPr lang="en-US" sz="2000" kern="0" dirty="0"/>
              <a:t>Changes in demand: (caused by </a:t>
            </a:r>
            <a:r>
              <a:rPr lang="en-US" sz="1800" kern="0" dirty="0"/>
              <a:t>incomes and preferences)</a:t>
            </a:r>
          </a:p>
          <a:p>
            <a:pPr lvl="1"/>
            <a:r>
              <a:rPr lang="en-US" sz="1800" kern="0" dirty="0"/>
              <a:t>Increases shift demand curve to right</a:t>
            </a:r>
          </a:p>
          <a:p>
            <a:pPr lvl="1"/>
            <a:r>
              <a:rPr lang="en-US" sz="1800" kern="0" dirty="0"/>
              <a:t>Decreases shift demand curve to left</a:t>
            </a:r>
            <a:endParaRPr lang="en-US" sz="1600" kern="0" dirty="0"/>
          </a:p>
        </p:txBody>
      </p:sp>
      <p:pic>
        <p:nvPicPr>
          <p:cNvPr id="8" name="Picture 2" descr="D:\Upload_Haripriya\05-07-2020\reinert\JPEG\Kenneth A. Reinert_Chapter2\Kenneth A. Reinert_fig. 2_5.jpg">
            <a:extLst>
              <a:ext uri="{FF2B5EF4-FFF2-40B4-BE49-F238E27FC236}">
                <a16:creationId xmlns:a16="http://schemas.microsoft.com/office/drawing/2014/main" xmlns="" id="{842D348A-DD93-1844-A993-8C06BEB88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852" y="1907381"/>
            <a:ext cx="325755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E50E56D8-1A5C-CC4A-9C79-D8ACA5F8BC79}"/>
              </a:ext>
            </a:extLst>
          </p:cNvPr>
          <p:cNvSpPr txBox="1">
            <a:spLocks/>
          </p:cNvSpPr>
          <p:nvPr/>
        </p:nvSpPr>
        <p:spPr bwMode="auto">
          <a:xfrm>
            <a:off x="609600" y="4302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n-US" kern="0" dirty="0"/>
              <a:t>Review of Supply and Demand</a:t>
            </a:r>
            <a:endParaRPr lang="en-US" sz="4000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6F74BC0-E54B-1A46-9F28-2EDD365D425F}"/>
              </a:ext>
            </a:extLst>
          </p:cNvPr>
          <p:cNvSpPr txBox="1"/>
          <p:nvPr/>
        </p:nvSpPr>
        <p:spPr>
          <a:xfrm>
            <a:off x="562397" y="5230177"/>
            <a:ext cx="380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2.5. A Domestic Rice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148803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Review of Supply and Demand</a:t>
            </a:r>
            <a:endParaRPr lang="en-US" sz="7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33CC34FC-6E26-644C-A47A-B36CA6C7EA50}"/>
              </a:ext>
            </a:extLst>
          </p:cNvPr>
          <p:cNvSpPr txBox="1">
            <a:spLocks/>
          </p:cNvSpPr>
          <p:nvPr/>
        </p:nvSpPr>
        <p:spPr bwMode="auto">
          <a:xfrm>
            <a:off x="4572000" y="1432386"/>
            <a:ext cx="3810000" cy="447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Intersection of supply and demand curves determines the equilibrium in the domestic rice market</a:t>
            </a:r>
          </a:p>
          <a:p>
            <a:r>
              <a:rPr lang="en-US" sz="2400" kern="0" dirty="0"/>
              <a:t>Any shifts will change equilibrium price and quantity for rice by shifting the demand or supply curves.</a:t>
            </a:r>
          </a:p>
          <a:p>
            <a:endParaRPr lang="en-US" sz="2400" kern="0" dirty="0"/>
          </a:p>
          <a:p>
            <a:pPr>
              <a:buFont typeface="Wingdings" pitchFamily="2" charset="2"/>
              <a:buNone/>
            </a:pPr>
            <a:endParaRPr lang="en-US" sz="2400" kern="0" dirty="0"/>
          </a:p>
        </p:txBody>
      </p:sp>
      <p:pic>
        <p:nvPicPr>
          <p:cNvPr id="8" name="Picture 2" descr="D:\Upload_Haripriya\05-07-2020\reinert\JPEG\Kenneth A. Reinert_Chapter2\Kenneth A. Reinert_fig. 2_5.jpg">
            <a:extLst>
              <a:ext uri="{FF2B5EF4-FFF2-40B4-BE49-F238E27FC236}">
                <a16:creationId xmlns:a16="http://schemas.microsoft.com/office/drawing/2014/main" xmlns="" id="{8DB09208-EE47-2140-86B8-B19EC66A6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7381"/>
            <a:ext cx="325755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B462D9-F194-D640-9FBF-01520E124D80}"/>
              </a:ext>
            </a:extLst>
          </p:cNvPr>
          <p:cNvSpPr txBox="1"/>
          <p:nvPr/>
        </p:nvSpPr>
        <p:spPr>
          <a:xfrm>
            <a:off x="562397" y="5230177"/>
            <a:ext cx="380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2.5. A Domestic Rice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4144974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56A478-EC6D-A84D-89F8-BC12EA9B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Review of Supply and Demand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69346F-41CE-4540-A2D3-3EF87907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5" name="Picture 2" descr="D:\Upload_Haripriya\05-07-2020\reinert\JPEG\Kenneth A. Reinert_Chapter2\Kenneth A. Reinert_fig. 2_6.jpg">
            <a:extLst>
              <a:ext uri="{FF2B5EF4-FFF2-40B4-BE49-F238E27FC236}">
                <a16:creationId xmlns:a16="http://schemas.microsoft.com/office/drawing/2014/main" xmlns="" id="{44D38145-220A-C142-8FD2-B801A224F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0937" y="1417637"/>
            <a:ext cx="4056063" cy="400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8D44637-10A5-EF4F-B03C-C7CF8DBCEB1A}"/>
              </a:ext>
            </a:extLst>
          </p:cNvPr>
          <p:cNvSpPr/>
          <p:nvPr/>
        </p:nvSpPr>
        <p:spPr>
          <a:xfrm>
            <a:off x="2420937" y="5590665"/>
            <a:ext cx="4583306" cy="491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Helvetica" pitchFamily="2" charset="0"/>
              </a:rPr>
              <a:t>Figure 2.6 Consumer and producer surplus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972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Absolute Advantage in Supply and Demand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3087890" cy="4713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Rice is produced in both Vietnam and Japan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Assume demand conditions are exactly the same in both countries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Implies demand curves for rice in the two countries are exactly the same (Figure 2.1)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5" name="Picture 5" descr="D:\Upload_Haripriya\05-07-2020\reinert\JPEG\Kenneth A. Reinert_Chapter2\Kenneth A. Reinert_fig. 2_1.jpg">
            <a:extLst>
              <a:ext uri="{FF2B5EF4-FFF2-40B4-BE49-F238E27FC236}">
                <a16:creationId xmlns:a16="http://schemas.microsoft.com/office/drawing/2014/main" xmlns="" id="{18474E62-9E87-4C4B-87AB-0F6907208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6490" y="1434844"/>
            <a:ext cx="559891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9DC56A-D276-974A-AB70-2F9B04A66419}"/>
              </a:ext>
            </a:extLst>
          </p:cNvPr>
          <p:cNvSpPr txBox="1"/>
          <p:nvPr/>
        </p:nvSpPr>
        <p:spPr>
          <a:xfrm>
            <a:off x="3538215" y="5172502"/>
            <a:ext cx="5374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Figure 2.1. Demand for Rice in Vietnam and Japan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Autarky Price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Since no trade is involved between Vietnam and Japan</a:t>
            </a:r>
          </a:p>
          <a:p>
            <a:pPr lvl="1"/>
            <a:r>
              <a:rPr lang="en-US" dirty="0"/>
              <a:t>These two prices are known in international economics as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autarky prices</a:t>
            </a:r>
          </a:p>
          <a:p>
            <a:pPr lvl="2"/>
            <a:r>
              <a:rPr lang="en-US" dirty="0"/>
              <a:t>Autarky is a situation in which a country has no economic relationships with other countries</a:t>
            </a:r>
          </a:p>
          <a:p>
            <a:pPr lvl="2"/>
            <a:r>
              <a:rPr lang="en-US" dirty="0"/>
              <a:t>Figure 2.2 depicts a situation in which autarky price of rice is lower in Vietnam than in Japan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9294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77C8DF-E8B2-4C44-868F-091385F02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Absolute Advantage in Supply and Demand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996388B-8A8A-9044-B16C-19B3B3AB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29E02E-0AA1-614D-8911-8C92B7C48F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223" y="1412875"/>
                <a:ext cx="3671673" cy="48355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000" dirty="0"/>
                  <a:t>Assume that Vietnam has better technology in producing rice than Japan.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The supply curve for Vietnam is farther to the right than supply curve for Japan (Figure 2.2)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/>
                  <a:t>At every price Vietnam supplies more rice than Japan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/>
                  <a:t>Autarky prices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</m:oMath>
                </a14:m>
                <a:endParaRPr lang="en-US" sz="2000" dirty="0"/>
              </a:p>
              <a:p>
                <a:r>
                  <a:rPr lang="en-US" sz="2000" dirty="0"/>
                  <a:t>The presence of absolute advantage can make international trade a possibility.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129E02E-0AA1-614D-8911-8C92B7C48F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61223" y="1412875"/>
                <a:ext cx="3671673" cy="4835525"/>
              </a:xfrm>
              <a:blipFill>
                <a:blip r:embed="rId2"/>
                <a:stretch>
                  <a:fillRect t="-1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D:\Upload_Haripriya\05-07-2020\reinert\JPEG\Kenneth A. Reinert_Chapter2\Kenneth A. Reinert_fig. 2_2.jpg">
            <a:extLst>
              <a:ext uri="{FF2B5EF4-FFF2-40B4-BE49-F238E27FC236}">
                <a16:creationId xmlns:a16="http://schemas.microsoft.com/office/drawing/2014/main" xmlns="" id="{24691C22-E9CD-3F4E-B6FA-7C4A449A6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8873" y="1571985"/>
            <a:ext cx="5015127" cy="300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4BEAE0-0570-7446-A207-0B82F78C5853}"/>
              </a:ext>
            </a:extLst>
          </p:cNvPr>
          <p:cNvSpPr txBox="1"/>
          <p:nvPr/>
        </p:nvSpPr>
        <p:spPr>
          <a:xfrm>
            <a:off x="3701176" y="2941481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Autarky</a:t>
            </a:r>
            <a:r>
              <a:rPr lang="en-US" dirty="0">
                <a:solidFill>
                  <a:srgbClr val="C00000"/>
                </a:solidFill>
              </a:rPr>
              <a:t> prices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0689AF71-8351-8543-B1FC-F040E275DE63}"/>
              </a:ext>
            </a:extLst>
          </p:cNvPr>
          <p:cNvCxnSpPr/>
          <p:nvPr/>
        </p:nvCxnSpPr>
        <p:spPr>
          <a:xfrm flipH="1">
            <a:off x="4038600" y="2667000"/>
            <a:ext cx="90273" cy="3048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1CE1597E-C167-8C4B-8738-9C99FC2814DE}"/>
              </a:ext>
            </a:extLst>
          </p:cNvPr>
          <p:cNvCxnSpPr>
            <a:cxnSpLocks/>
          </p:cNvCxnSpPr>
          <p:nvPr/>
        </p:nvCxnSpPr>
        <p:spPr>
          <a:xfrm flipH="1" flipV="1">
            <a:off x="3982956" y="3301132"/>
            <a:ext cx="145917" cy="2841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5409FD7-A757-7347-8F08-72416FBA597A}"/>
              </a:ext>
            </a:extLst>
          </p:cNvPr>
          <p:cNvSpPr txBox="1"/>
          <p:nvPr/>
        </p:nvSpPr>
        <p:spPr>
          <a:xfrm>
            <a:off x="4446972" y="4879429"/>
            <a:ext cx="4435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2.2. Absolute Advantage in the Rice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26744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Absolute advantage implies a potential pattern of trade</a:t>
            </a:r>
          </a:p>
          <a:p>
            <a:pPr lvl="1"/>
            <a:r>
              <a:rPr lang="en-US" dirty="0"/>
              <a:t>If the two countries forgo autarky and begin to trade</a:t>
            </a:r>
          </a:p>
          <a:p>
            <a:pPr lvl="2"/>
            <a:r>
              <a:rPr lang="en-US" dirty="0"/>
              <a:t>World price of rice  will lie somewhere between the two autarky prices, or</a:t>
            </a:r>
          </a:p>
          <a:p>
            <a:pPr lvl="3"/>
            <a:r>
              <a:rPr lang="en-US" dirty="0"/>
              <a:t>P</a:t>
            </a:r>
            <a:r>
              <a:rPr lang="en-US" baseline="30000" dirty="0"/>
              <a:t>V</a:t>
            </a:r>
            <a:r>
              <a:rPr lang="en-US" dirty="0"/>
              <a:t> &lt; P</a:t>
            </a:r>
            <a:r>
              <a:rPr lang="en-US" baseline="30000" dirty="0"/>
              <a:t>W</a:t>
            </a:r>
            <a:r>
              <a:rPr lang="en-US" dirty="0"/>
              <a:t> &lt; P</a:t>
            </a:r>
            <a:r>
              <a:rPr lang="en-US" baseline="30000" dirty="0"/>
              <a:t>J</a:t>
            </a:r>
            <a:endParaRPr lang="en-US" dirty="0"/>
          </a:p>
          <a:p>
            <a:pPr lvl="2"/>
            <a:r>
              <a:rPr lang="en-US" dirty="0"/>
              <a:t>This situation is depicted in Figure 2.3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426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EFC645F5-7E72-2D4C-9A7D-624E3E7D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Absolute Advantage in Supply and Demand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09854B-B23E-A14D-B7C1-C8A2F61A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6" name="Picture 2" descr="D:\Upload_Haripriya\05-07-2020\reinert\JPEG\Kenneth A. Reinert_Chapter2\Kenneth A. Reinert_fig. 2_3.jpg">
            <a:extLst>
              <a:ext uri="{FF2B5EF4-FFF2-40B4-BE49-F238E27FC236}">
                <a16:creationId xmlns:a16="http://schemas.microsoft.com/office/drawing/2014/main" xmlns="" id="{B7914708-B070-8449-A3B9-D865D0A6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1723" y="1619755"/>
            <a:ext cx="5140553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19DC3D0-6215-834C-89A3-078B850A0833}"/>
              </a:ext>
            </a:extLst>
          </p:cNvPr>
          <p:cNvSpPr txBox="1"/>
          <p:nvPr/>
        </p:nvSpPr>
        <p:spPr>
          <a:xfrm>
            <a:off x="2391007" y="5294049"/>
            <a:ext cx="371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Figure 2.3 Trade in the rice market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5B11718-671C-314E-912E-793345A7758E}"/>
              </a:ext>
            </a:extLst>
          </p:cNvPr>
          <p:cNvSpPr txBox="1"/>
          <p:nvPr/>
        </p:nvSpPr>
        <p:spPr>
          <a:xfrm>
            <a:off x="2209800" y="2034612"/>
            <a:ext cx="258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Vietnam’s export of rice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72BDD9-73A4-BD48-9D18-4E6E437E29E4}"/>
              </a:ext>
            </a:extLst>
          </p:cNvPr>
          <p:cNvSpPr txBox="1"/>
          <p:nvPr/>
        </p:nvSpPr>
        <p:spPr>
          <a:xfrm>
            <a:off x="4554793" y="4559087"/>
            <a:ext cx="2373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Japan’s import of rice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499E080-A1DA-B84A-AB58-8B6B3D3110B7}"/>
              </a:ext>
            </a:extLst>
          </p:cNvPr>
          <p:cNvSpPr txBox="1"/>
          <p:nvPr/>
        </p:nvSpPr>
        <p:spPr>
          <a:xfrm>
            <a:off x="498248" y="3428518"/>
            <a:ext cx="132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Price of rice increases in Vietnam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2A437B72-89DA-1849-9467-9D8F0890914A}"/>
              </a:ext>
            </a:extLst>
          </p:cNvPr>
          <p:cNvCxnSpPr>
            <a:cxnSpLocks/>
          </p:cNvCxnSpPr>
          <p:nvPr/>
        </p:nvCxnSpPr>
        <p:spPr>
          <a:xfrm flipV="1">
            <a:off x="1962394" y="3223715"/>
            <a:ext cx="0" cy="58628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BE48701F-8D50-1A4C-94AD-DC305941969E}"/>
              </a:ext>
            </a:extLst>
          </p:cNvPr>
          <p:cNvCxnSpPr>
            <a:cxnSpLocks/>
          </p:cNvCxnSpPr>
          <p:nvPr/>
        </p:nvCxnSpPr>
        <p:spPr>
          <a:xfrm>
            <a:off x="1943417" y="2678657"/>
            <a:ext cx="0" cy="54505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E9F732-083E-DB44-86D0-AD67BC357081}"/>
              </a:ext>
            </a:extLst>
          </p:cNvPr>
          <p:cNvSpPr txBox="1"/>
          <p:nvPr/>
        </p:nvSpPr>
        <p:spPr>
          <a:xfrm>
            <a:off x="576734" y="2478111"/>
            <a:ext cx="132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Price of rice decreases in Japan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44E3D39E-D6B5-7149-B0C1-9B5DFBAD6AA2}"/>
              </a:ext>
            </a:extLst>
          </p:cNvPr>
          <p:cNvCxnSpPr/>
          <p:nvPr/>
        </p:nvCxnSpPr>
        <p:spPr>
          <a:xfrm flipV="1">
            <a:off x="3657600" y="2403944"/>
            <a:ext cx="0" cy="5472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D97CC3A6-857E-914E-B26E-8B2E1C2805F4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687419" y="3712273"/>
            <a:ext cx="54078" cy="8468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2718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Summary So Far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Differences in supply conditions among countries rise to complementary patterns of absolute advantage</a:t>
            </a:r>
          </a:p>
          <a:p>
            <a:r>
              <a:rPr lang="en-US" dirty="0"/>
              <a:t>These patterns of absolute advantage make possible complementary patterns of international trade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8126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Gains from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Given a pattern of absolute advantage, it is possible for a country to give up autarky in favor of importing or exporting</a:t>
            </a:r>
          </a:p>
          <a:p>
            <a:pPr lvl="1"/>
            <a:r>
              <a:rPr lang="en-US" dirty="0"/>
              <a:t>Japan can import rice, and Vietnam can export rice</a:t>
            </a:r>
          </a:p>
          <a:p>
            <a:r>
              <a:rPr lang="en-US" dirty="0"/>
              <a:t>But should a country actually do this?</a:t>
            </a:r>
            <a:r>
              <a:rPr lang="en-US" i="1" dirty="0"/>
              <a:t> </a:t>
            </a:r>
          </a:p>
          <a:p>
            <a:r>
              <a:rPr lang="en-US" dirty="0"/>
              <a:t>To answer this question from the standard economic point of view using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consumer surplus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producer surplus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46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F25090ED-9EE9-D947-8B6E-9AD5CE087D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304801"/>
            <a:ext cx="3254032" cy="6030010"/>
          </a:xfrm>
        </p:spPr>
        <p:txBody>
          <a:bodyPr/>
          <a:lstStyle/>
          <a:p>
            <a:r>
              <a:rPr lang="en-US" sz="2000" dirty="0"/>
              <a:t>For Vietnam:</a:t>
            </a:r>
          </a:p>
          <a:p>
            <a:pPr lvl="1"/>
            <a:r>
              <a:rPr lang="en-US" sz="1800" dirty="0"/>
              <a:t>An increase in producer surplus of area </a:t>
            </a:r>
            <a:r>
              <a:rPr lang="en-US" sz="1800" i="1" dirty="0"/>
              <a:t>A+B</a:t>
            </a:r>
          </a:p>
          <a:p>
            <a:pPr lvl="1"/>
            <a:r>
              <a:rPr lang="en-US" sz="1800" dirty="0"/>
              <a:t>A decrease in consumer surplus of area A</a:t>
            </a:r>
          </a:p>
          <a:p>
            <a:pPr lvl="1"/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dirty="0"/>
              <a:t>There is a </a:t>
            </a:r>
            <a:r>
              <a:rPr lang="en-US" sz="1800" i="1" dirty="0"/>
              <a:t>net welfare increase </a:t>
            </a:r>
            <a:r>
              <a:rPr lang="en-US" sz="1800" dirty="0"/>
              <a:t>of area B</a:t>
            </a:r>
          </a:p>
          <a:p>
            <a:r>
              <a:rPr lang="en-US" sz="2000" dirty="0"/>
              <a:t>For Japan:</a:t>
            </a:r>
          </a:p>
          <a:p>
            <a:pPr lvl="1"/>
            <a:r>
              <a:rPr lang="en-US" sz="1800" dirty="0"/>
              <a:t>An increase in consumer surplus of area </a:t>
            </a:r>
            <a:r>
              <a:rPr lang="en-US" sz="1800" i="1" dirty="0"/>
              <a:t>C+D</a:t>
            </a:r>
          </a:p>
          <a:p>
            <a:pPr lvl="1"/>
            <a:r>
              <a:rPr lang="en-US" sz="1800" dirty="0"/>
              <a:t>A decrease in producer surplus of area C</a:t>
            </a:r>
          </a:p>
          <a:p>
            <a:pPr lvl="1"/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dirty="0"/>
              <a:t>There is a </a:t>
            </a:r>
            <a:r>
              <a:rPr lang="en-US" sz="1800" i="1" dirty="0"/>
              <a:t>net welfare increase </a:t>
            </a:r>
            <a:r>
              <a:rPr lang="en-US" sz="1800" dirty="0"/>
              <a:t>of area D</a:t>
            </a:r>
          </a:p>
          <a:p>
            <a:pPr lvl="1"/>
            <a:endParaRPr lang="en-US" sz="1800" dirty="0"/>
          </a:p>
        </p:txBody>
      </p:sp>
      <p:pic>
        <p:nvPicPr>
          <p:cNvPr id="7" name="Picture 2" descr="D:\Upload_Haripriya\05-07-2020\reinert\JPEG\Kenneth A. Reinert_Chapter2\Kenneth A. Reinert_fig. 2_4.jpg">
            <a:extLst>
              <a:ext uri="{FF2B5EF4-FFF2-40B4-BE49-F238E27FC236}">
                <a16:creationId xmlns:a16="http://schemas.microsoft.com/office/drawing/2014/main" xmlns="" id="{F30DD5B9-0504-1646-B559-931FF51C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1232" y="1295400"/>
            <a:ext cx="516589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CD453E6-597C-9B49-A99D-9956BA5D1C97}"/>
              </a:ext>
            </a:extLst>
          </p:cNvPr>
          <p:cNvSpPr txBox="1"/>
          <p:nvPr/>
        </p:nvSpPr>
        <p:spPr>
          <a:xfrm>
            <a:off x="4002034" y="5109746"/>
            <a:ext cx="4495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Figure 2.4. Gains from Trade in the Rice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38636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Gains from Trade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Moving from autarky to either importing or exporting involves a net increase in welfare for the country involved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Known as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gains from trade</a:t>
            </a:r>
          </a:p>
          <a:p>
            <a:pPr>
              <a:lnSpc>
                <a:spcPct val="90000"/>
              </a:lnSpc>
            </a:pPr>
            <a:r>
              <a:rPr lang="en-US" dirty="0"/>
              <a:t>Many popular writings on the world economy suggest trade relationships are a win-lose proposition for the countries involved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gains from trade idea, however, tells us that trade can be mutually beneficial to countries involved</a:t>
            </a:r>
            <a:endParaRPr lang="en-US" i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Limitations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229600" cy="4713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notion of absolute advantage is useful for understanding international trade both as a principle and in the context of the supply and demand framework.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It is also useful to understand that trade can improve overall welfare for countries involved.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It has limits: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Suggests the possibility that a country could not have an absolute advantage in anything, and would have nothing to export at all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This is unlikely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53313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Limitations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SGGSJ Govt. College </a:t>
            </a:r>
            <a:r>
              <a:rPr lang="en-US" altLang="en-US" dirty="0" err="1" smtClean="0"/>
              <a:t>Paonta</a:t>
            </a:r>
            <a:r>
              <a:rPr lang="en-US" altLang="en-US" dirty="0" smtClean="0"/>
              <a:t> Sahib </a:t>
            </a:r>
            <a:r>
              <a:rPr lang="en-US" altLang="en-US" dirty="0" err="1" smtClean="0"/>
              <a:t>Distt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Sirmaur</a:t>
            </a:r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The notion of the gains from trade also has its limits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Suggests that countries as a whole mutually gain from trade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Does not suggest, however, that everyone within a country will gain from trade</a:t>
            </a:r>
          </a:p>
          <a:p>
            <a:pPr lvl="2"/>
            <a:r>
              <a:rPr lang="en-US" sz="2600" dirty="0">
                <a:solidFill>
                  <a:srgbClr val="000000"/>
                </a:solidFill>
              </a:rPr>
              <a:t>Producers of rice in Japan lose from trade, and consumers of rice in Vietnam lose from trade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2874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1797</TotalTime>
  <Words>1128</Words>
  <Application>Microsoft Macintosh PowerPoint</Application>
  <PresentationFormat>On-screen Show (4:3)</PresentationFormat>
  <Paragraphs>129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Equity</vt:lpstr>
      <vt:lpstr>INTERNATIONAL ECONOMIS</vt:lpstr>
      <vt:lpstr>Chapter 2: Absolute Advantage</vt:lpstr>
      <vt:lpstr>Introduction</vt:lpstr>
      <vt:lpstr>Defining Absolute Advantage</vt:lpstr>
      <vt:lpstr>Absolute Advantage: limitations</vt:lpstr>
      <vt:lpstr>Review of Supply and Demand</vt:lpstr>
      <vt:lpstr>Slide 7</vt:lpstr>
      <vt:lpstr>Review of Supply and Demand</vt:lpstr>
      <vt:lpstr>Review of Supply and Demand</vt:lpstr>
      <vt:lpstr>Absolute Advantage in Supply and Demand</vt:lpstr>
      <vt:lpstr>Autarky Price</vt:lpstr>
      <vt:lpstr>Absolute Advantage in Supply and Demand</vt:lpstr>
      <vt:lpstr>International Trade</vt:lpstr>
      <vt:lpstr>Absolute Advantage in Supply and Demand</vt:lpstr>
      <vt:lpstr>Summary So Far</vt:lpstr>
      <vt:lpstr>Gains from Trade</vt:lpstr>
      <vt:lpstr>Slide 17</vt:lpstr>
      <vt:lpstr>Gains from Trade</vt:lpstr>
      <vt:lpstr>Limitations</vt:lpstr>
      <vt:lpstr>Limitations</vt:lpstr>
    </vt:vector>
  </TitlesOfParts>
  <Company>GMU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Kenneth</dc:creator>
  <cp:lastModifiedBy>user</cp:lastModifiedBy>
  <cp:revision>150</cp:revision>
  <dcterms:created xsi:type="dcterms:W3CDTF">2009-09-02T15:55:36Z</dcterms:created>
  <dcterms:modified xsi:type="dcterms:W3CDTF">2022-07-23T06:29:11Z</dcterms:modified>
</cp:coreProperties>
</file>